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4c6892de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4c6892de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b4c6892de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b4c6892de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b4c6892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5b4c6892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4c6892d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4c6892d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b4c6892d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b4c6892d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b4c6892d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5b4c6892d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b4c6892d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b4c6892d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5b4c6892d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5b4c6892d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b4c6892d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b4c6892d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b4c6892d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b4c6892d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youtube.com/watch?v=21fJHWyNyss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82725" y="2850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Literacy Skills</a:t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3495725"/>
            <a:ext cx="85206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zh-CN" sz="2000">
                <a:solidFill>
                  <a:schemeClr val="dk1"/>
                </a:solidFill>
              </a:rPr>
              <a:t>-I can skim and scan for key phrases to gain the main idea of the passage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-Identify parts of speech based on lexical and syntatic use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-Use graphic organizer to identify the relationship between information in a text and make inference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>
            <p:ph type="title"/>
          </p:nvPr>
        </p:nvSpPr>
        <p:spPr>
          <a:xfrm>
            <a:off x="382725" y="731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Lesson Objectives:</a:t>
            </a:r>
            <a:endParaRPr/>
          </a:p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382725" y="130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-I can use 让 to describe a particular activity that makes one happy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11700" y="668225"/>
            <a:ext cx="225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快乐清单漫画</a:t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</a:rPr>
              <a:t>List and draw pictures of 6 activities that make you happy in your daily life.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</a:rPr>
              <a:t>例子：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162" y="2034550"/>
            <a:ext cx="2125988" cy="28346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6150" y="2034550"/>
            <a:ext cx="2125999" cy="283465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2150" y="2034550"/>
            <a:ext cx="2125999" cy="283464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" name="Google Shape;141;p22"/>
          <p:cNvSpPr txBox="1"/>
          <p:nvPr/>
        </p:nvSpPr>
        <p:spPr>
          <a:xfrm>
            <a:off x="1572475" y="221657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让我开心。</a:t>
            </a:r>
            <a:endParaRPr b="1" sz="1200"/>
          </a:p>
        </p:txBody>
      </p:sp>
      <p:sp>
        <p:nvSpPr>
          <p:cNvPr id="142" name="Google Shape;142;p22"/>
          <p:cNvSpPr txBox="1"/>
          <p:nvPr/>
        </p:nvSpPr>
        <p:spPr>
          <a:xfrm>
            <a:off x="1643725" y="361682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让我快乐。</a:t>
            </a:r>
            <a:endParaRPr b="1" sz="1200"/>
          </a:p>
        </p:txBody>
      </p:sp>
      <p:sp>
        <p:nvSpPr>
          <p:cNvPr id="143" name="Google Shape;143;p22"/>
          <p:cNvSpPr txBox="1"/>
          <p:nvPr/>
        </p:nvSpPr>
        <p:spPr>
          <a:xfrm>
            <a:off x="3723675" y="219102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让我快乐。</a:t>
            </a:r>
            <a:endParaRPr b="1" sz="1200"/>
          </a:p>
        </p:txBody>
      </p:sp>
      <p:sp>
        <p:nvSpPr>
          <p:cNvPr id="144" name="Google Shape;144;p22"/>
          <p:cNvSpPr txBox="1"/>
          <p:nvPr/>
        </p:nvSpPr>
        <p:spPr>
          <a:xfrm>
            <a:off x="3723675" y="359262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让我开心。</a:t>
            </a:r>
            <a:endParaRPr b="1" sz="1200"/>
          </a:p>
        </p:txBody>
      </p:sp>
      <p:sp>
        <p:nvSpPr>
          <p:cNvPr id="145" name="Google Shape;145;p22"/>
          <p:cNvSpPr txBox="1"/>
          <p:nvPr/>
        </p:nvSpPr>
        <p:spPr>
          <a:xfrm>
            <a:off x="5859550" y="360117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让我快乐。</a:t>
            </a:r>
            <a:endParaRPr b="1" sz="1200"/>
          </a:p>
        </p:txBody>
      </p:sp>
      <p:sp>
        <p:nvSpPr>
          <p:cNvPr id="146" name="Google Shape;146;p22"/>
          <p:cNvSpPr txBox="1"/>
          <p:nvPr/>
        </p:nvSpPr>
        <p:spPr>
          <a:xfrm>
            <a:off x="5874875" y="2191025"/>
            <a:ext cx="1075500" cy="1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/>
              <a:t>让我开心。</a:t>
            </a:r>
            <a:endParaRPr b="1" sz="1200"/>
          </a:p>
        </p:txBody>
      </p:sp>
      <p:sp>
        <p:nvSpPr>
          <p:cNvPr id="147" name="Google Shape;147;p22"/>
          <p:cNvSpPr txBox="1"/>
          <p:nvPr/>
        </p:nvSpPr>
        <p:spPr>
          <a:xfrm>
            <a:off x="347075" y="105075"/>
            <a:ext cx="900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I can use 让 to describe a particular activity that makes one happy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93700" y="1333900"/>
            <a:ext cx="3000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rgbClr val="0000FF"/>
                </a:solidFill>
              </a:rPr>
              <a:t>中文歌：快乐颂</a:t>
            </a:r>
            <a:endParaRPr sz="2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1234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12345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123456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1234567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12345678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你快乐吗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我很快乐</a:t>
            </a:r>
            <a:endParaRPr sz="2000">
              <a:solidFill>
                <a:srgbClr val="0000FF"/>
              </a:solidFill>
            </a:endParaRPr>
          </a:p>
        </p:txBody>
      </p:sp>
      <p:pic>
        <p:nvPicPr>
          <p:cNvPr descr="中國好聲音第一季學員 #吳莫愁 專輯▶https://bit.ly/2NicOOW&#10;訂閱頻道 更多好聲音不漏聽▶https://bit.ly/2NHdJcO" id="63" name="Google Shape;63;p14" title="庾澄慶 + 吳莫愁 + 黃曉明 + 艾菲 - 《快樂送》 MV (微電影把樂帶回家主題曲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0100" y="1562500"/>
            <a:ext cx="6026800" cy="339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6050" y="51175"/>
            <a:ext cx="9023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Article1A </a:t>
            </a:r>
            <a:r>
              <a:rPr lang="zh-CN" sz="2000">
                <a:solidFill>
                  <a:schemeClr val="dk1"/>
                </a:solidFill>
              </a:rPr>
              <a:t>Activity 1: </a:t>
            </a:r>
            <a:r>
              <a:rPr lang="zh-CN" sz="2000">
                <a:solidFill>
                  <a:schemeClr val="dk1"/>
                </a:solidFill>
              </a:rPr>
              <a:t>Skim and scan for key phrases to gain the main idea of the passage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170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这首歌的问题是什么？</a:t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5541000" y="-14100"/>
            <a:ext cx="32913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1234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12345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123456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1234567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12345678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你快乐吗？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我很快乐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第一步就是向后退一步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你快乐吗？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我很快乐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只要大家和我们一起唱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快乐其实也没有什么道理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告诉你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快乐就是这么容易的东西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0000FF"/>
                </a:solidFill>
              </a:rPr>
              <a:t>Don't worry be happy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00" y="727250"/>
            <a:ext cx="3147674" cy="20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50" y="2788525"/>
            <a:ext cx="3078925" cy="229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4572000" y="2257350"/>
            <a:ext cx="980400" cy="36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4556525" y="3062900"/>
            <a:ext cx="980400" cy="36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310725" y="581225"/>
            <a:ext cx="750600" cy="1126200"/>
          </a:xfrm>
          <a:prstGeom prst="righ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500"/>
              <a:t>她快乐吗？</a:t>
            </a:r>
            <a:endParaRPr b="1"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ctrTitle"/>
          </p:nvPr>
        </p:nvSpPr>
        <p:spPr>
          <a:xfrm>
            <a:off x="260950" y="1633388"/>
            <a:ext cx="8520600" cy="11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做什么让谁快乐？</a:t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3918300" y="1484250"/>
            <a:ext cx="7563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/>
              <a:t>ràng</a:t>
            </a:r>
            <a:endParaRPr sz="1900"/>
          </a:p>
        </p:txBody>
      </p:sp>
      <p:sp>
        <p:nvSpPr>
          <p:cNvPr id="82" name="Google Shape;82;p16"/>
          <p:cNvSpPr txBox="1"/>
          <p:nvPr/>
        </p:nvSpPr>
        <p:spPr>
          <a:xfrm>
            <a:off x="142250" y="127375"/>
            <a:ext cx="8064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Identify parts of speech based on lexical and syntactic use</a:t>
            </a:r>
            <a:endParaRPr sz="20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Activity 1: Circle the keyword “让” and the person after 让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354" y="78149"/>
            <a:ext cx="1982250" cy="164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25" y="2668125"/>
            <a:ext cx="3114500" cy="22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288400" y="3880975"/>
            <a:ext cx="1887000" cy="291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900">
                <a:solidFill>
                  <a:schemeClr val="lt1"/>
                </a:solidFill>
              </a:rPr>
              <a:t>学习让我妈快乐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6700" y="2772200"/>
            <a:ext cx="2247675" cy="2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518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他/她快乐吗？他很快乐。为什么？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125" y="139025"/>
            <a:ext cx="1456550" cy="1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457200" y="1143000"/>
            <a:ext cx="948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CN" sz="3800">
                <a:solidFill>
                  <a:schemeClr val="dk1"/>
                </a:solidFill>
                <a:highlight>
                  <a:schemeClr val="lt1"/>
                </a:highlight>
              </a:rPr>
              <a:t>👨‍🎨</a:t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381000" y="1828800"/>
            <a:ext cx="948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CN" sz="3700">
                <a:solidFill>
                  <a:srgbClr val="333333"/>
                </a:solidFill>
                <a:highlight>
                  <a:schemeClr val="lt1"/>
                </a:highlight>
              </a:rPr>
              <a:t>🎤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04800" y="2514600"/>
            <a:ext cx="94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CN" sz="3600">
                <a:solidFill>
                  <a:schemeClr val="dk1"/>
                </a:solidFill>
                <a:highlight>
                  <a:schemeClr val="lt1"/>
                </a:highlight>
              </a:rPr>
              <a:t>🕺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1237625" y="1281275"/>
            <a:ext cx="60915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1"/>
                </a:solidFill>
              </a:rPr>
              <a:t>因为他很喜欢画画，所以画画让他快乐。</a:t>
            </a:r>
            <a:endParaRPr sz="38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1"/>
                </a:solidFill>
              </a:rPr>
              <a:t>因为</a:t>
            </a:r>
            <a:r>
              <a:rPr lang="zh-CN" sz="2400">
                <a:solidFill>
                  <a:schemeClr val="dk1"/>
                </a:solidFill>
                <a:highlight>
                  <a:schemeClr val="lt1"/>
                </a:highlight>
              </a:rPr>
              <a:t>她很喜欢唱歌，所以——让她快乐。</a:t>
            </a:r>
            <a:endParaRPr sz="37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1"/>
                </a:solidFill>
              </a:rPr>
              <a:t>因为</a:t>
            </a:r>
            <a:r>
              <a:rPr lang="zh-CN" sz="2400">
                <a:solidFill>
                  <a:schemeClr val="dk1"/>
                </a:solidFill>
                <a:highlight>
                  <a:schemeClr val="lt1"/>
                </a:highlight>
              </a:rPr>
              <a:t>他很喜欢——，所以——让他快乐。</a:t>
            </a:r>
            <a:endParaRPr sz="3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1"/>
                </a:solidFill>
                <a:highlight>
                  <a:schemeClr val="lt1"/>
                </a:highlight>
              </a:rPr>
              <a:t>你呢？你喜欢做什么？做什么让你快乐？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>
                <a:solidFill>
                  <a:schemeClr val="dk1"/>
                </a:solidFill>
              </a:rPr>
              <a:t>因为</a:t>
            </a:r>
            <a:r>
              <a:rPr lang="zh-CN" sz="2400">
                <a:solidFill>
                  <a:schemeClr val="dk1"/>
                </a:solidFill>
                <a:highlight>
                  <a:schemeClr val="lt1"/>
                </a:highlight>
              </a:rPr>
              <a:t>我很喜欢——，所以——让我快乐。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132325" y="279950"/>
            <a:ext cx="5883600" cy="44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她快乐吗？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她——。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为什么？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她喜欢——，所以——让她快乐。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400" y="2188601"/>
            <a:ext cx="2900950" cy="29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276" y="0"/>
            <a:ext cx="2277424" cy="22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2017875" y="44739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https://zh.pngtree.com/freepng/summer-cartoon-sun_9054177.html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555600"/>
            <a:ext cx="2808000" cy="3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学生们快乐吗？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他们——。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他们的妈妈也很快乐吗？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那你知道什么让他们的妈妈快乐？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400" y="230500"/>
            <a:ext cx="4412825" cy="39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6092715" y="2300477"/>
            <a:ext cx="2053500" cy="506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900">
                <a:solidFill>
                  <a:schemeClr val="lt1"/>
                </a:solidFill>
              </a:rPr>
              <a:t>学习让我妈快乐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6092725" y="2231900"/>
            <a:ext cx="613200" cy="574800"/>
          </a:xfrm>
          <a:prstGeom prst="rect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627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Activity 2: 让 to make; let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/>
              <a:t>Causative Verb</a:t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CN" sz="2200">
                <a:solidFill>
                  <a:srgbClr val="FF0000"/>
                </a:solidFill>
              </a:rPr>
              <a:t>Subj. </a:t>
            </a:r>
            <a:r>
              <a:rPr lang="zh-CN" sz="2200"/>
              <a:t>+ [Causative Verb] + </a:t>
            </a:r>
            <a:r>
              <a:rPr lang="zh-CN" sz="2200">
                <a:solidFill>
                  <a:srgbClr val="0000FF"/>
                </a:solidFill>
              </a:rPr>
              <a:t>Person</a:t>
            </a:r>
            <a:r>
              <a:rPr lang="zh-CN" sz="2200"/>
              <a:t> + </a:t>
            </a:r>
            <a:r>
              <a:rPr lang="zh-CN" sz="2200">
                <a:solidFill>
                  <a:srgbClr val="00A000"/>
                </a:solidFill>
              </a:rPr>
              <a:t>Predicate</a:t>
            </a:r>
            <a:endParaRPr sz="2200">
              <a:solidFill>
                <a:srgbClr val="00A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CN" sz="2200"/>
              <a:t>例子：</a:t>
            </a:r>
            <a:r>
              <a:rPr lang="zh-CN" sz="2200">
                <a:solidFill>
                  <a:srgbClr val="FF0000"/>
                </a:solidFill>
              </a:rPr>
              <a:t>学习</a:t>
            </a:r>
            <a:r>
              <a:rPr lang="zh-CN" sz="2200"/>
              <a:t>+[让]+</a:t>
            </a:r>
            <a:r>
              <a:rPr lang="zh-CN" sz="2200">
                <a:solidFill>
                  <a:srgbClr val="0000FF"/>
                </a:solidFill>
              </a:rPr>
              <a:t>我妈</a:t>
            </a:r>
            <a:r>
              <a:rPr lang="zh-CN" sz="2200"/>
              <a:t>+</a:t>
            </a:r>
            <a:r>
              <a:rPr lang="zh-CN" sz="2200">
                <a:solidFill>
                  <a:srgbClr val="00A000"/>
                </a:solidFill>
              </a:rPr>
              <a:t>快乐</a:t>
            </a:r>
            <a:r>
              <a:rPr lang="zh-CN" sz="2200"/>
              <a:t>。</a:t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CN" sz="2200"/>
              <a:t>运动</a:t>
            </a:r>
            <a:r>
              <a:rPr lang="zh-CN" sz="2200"/>
              <a:t>让我快乐。</a:t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CN" sz="2200"/>
              <a:t>唱歌让王朋快乐。</a:t>
            </a:r>
            <a:endParaRPr sz="22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9" name="Google Shape;119;p20"/>
          <p:cNvSpPr txBox="1"/>
          <p:nvPr/>
        </p:nvSpPr>
        <p:spPr>
          <a:xfrm>
            <a:off x="349875" y="135025"/>
            <a:ext cx="807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rgbClr val="0000FF"/>
                </a:solidFill>
              </a:rPr>
              <a:t>Parse a sentence into meaningful chunks </a:t>
            </a:r>
            <a:endParaRPr sz="2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450" y="976252"/>
            <a:ext cx="4554875" cy="39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110375" y="313775"/>
            <a:ext cx="66633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>
                <a:solidFill>
                  <a:schemeClr val="dk1"/>
                </a:solidFill>
              </a:rPr>
              <a:t>Activity 3 问问你的对话伙伴，做什么会让TA的谁快乐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6" name="Google Shape;126;p21"/>
          <p:cNvSpPr/>
          <p:nvPr/>
        </p:nvSpPr>
        <p:spPr>
          <a:xfrm>
            <a:off x="2126400" y="1331300"/>
            <a:ext cx="653400" cy="24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学习</a:t>
            </a: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3682625" y="2284750"/>
            <a:ext cx="608400" cy="24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吃瓜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026" y="313776"/>
            <a:ext cx="2040451" cy="16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7025" y="1946175"/>
            <a:ext cx="2356500" cy="157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9374" y="3544203"/>
            <a:ext cx="2253100" cy="149839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0" y="0"/>
            <a:ext cx="695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FF"/>
                </a:solidFill>
              </a:rPr>
              <a:t>Use a graphic organizer to identify the relationship between information in a text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